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62" r:id="rId2"/>
    <p:sldId id="372" r:id="rId3"/>
    <p:sldId id="389" r:id="rId4"/>
    <p:sldId id="420" r:id="rId5"/>
    <p:sldId id="421" r:id="rId6"/>
    <p:sldId id="380" r:id="rId7"/>
    <p:sldId id="403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16" r:id="rId21"/>
    <p:sldId id="419" r:id="rId22"/>
    <p:sldId id="410" r:id="rId23"/>
    <p:sldId id="439" r:id="rId24"/>
    <p:sldId id="440" r:id="rId25"/>
    <p:sldId id="441" r:id="rId26"/>
    <p:sldId id="411" r:id="rId27"/>
    <p:sldId id="412" r:id="rId28"/>
    <p:sldId id="426" r:id="rId29"/>
    <p:sldId id="36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: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ЛЕКЦИЯ 13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РАБОТЫ С НАУЧНОЙ ИНФОРМАЦИЕЙ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>
                <a:latin typeface="+mj-lt"/>
              </a:rPr>
              <a:t>Әл-Фараби атындағы Қазақ ұлттық университеті</a:t>
            </a:r>
            <a:endParaRPr lang="ru-RU" dirty="0">
              <a:latin typeface="+mj-lt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8A713-4DDC-A42B-96E7-CA3A5062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  построения библиографического списка</a:t>
            </a:r>
            <a:endParaRPr lang="ru-KZ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1DC015-C53A-BAC6-54EF-C22576C2CF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выполнения исследовательской работы используют несколько способов построения библиографического списка: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алфавитный, тематический, хронологический.</a:t>
            </a:r>
            <a:endParaRPr lang="ru-KZ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Алфавитный способ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предполагает построение библиографического списка по алфавиту фамилий авторов и заглавий источников (если автор не указан). Именно алфавитным способом оформляется библиографический список научных работ.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необходимо отразить развитие научной идеи по этапам составляют библиографический список по хронологии.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 работе над исследованием иногда группируют библиографический список не по алфавиту, а по рубрикам, каждая из которой отражает список источников по отдельным аспектом исследования проблемы.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нциклопедии и справочники, к которым исследователь обращался в ходе своей работы, перечисляются отдельным списком.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19816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6FBAA-70CE-6DF4-9BA6-5E1D7DB95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Культура чтения  научной  литературы</a:t>
            </a:r>
            <a:br>
              <a:rPr lang="ru-K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DE1F56-78F0-1168-B7CD-B2096F1093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Культура чтения включает в себя: регулярность чте­ния, скорость чтения, виды чтения, умение работать с информационно-поисковыми системами и каталогами библиотек, рациональность чтения, умение вести различ­ные виды записей.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овладеть как можно большим пластом литера­турного материала, необходимо уметь быстро читать. Скорость чтения  обязательно дол­жна сопровождаться качеством усвоения содержания тек­ста, его воспринимаемостью, осмыслением и запомина­нием самой существенной информации.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исследова­теля важно уметь определять цели чтения, владеть различными видами чтения.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0735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5A3C1-E78E-8791-4C92-4C03BE6A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 следующие цели чтения:</a:t>
            </a:r>
            <a:br>
              <a:rPr lang="ru-KZ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BEADA7-4CF6-C7E3-6EB6-069C6649D3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информационно-поисковая - найти нужную инфор­мацию;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усваивающая - понять информацию и логику рассуж­дения;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аналитико-критическая - осмыслить текст, определить к нему свое отношение;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творческая - на основе осмысления информации до­полнить и развить 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76077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22ECE-CDBC-60F7-D946-3B7DA775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чтения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KZ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726646-FBA8-BF81-6766-B78D8F66D6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Поисковое (просмотровое, ориентировочное):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используется для предварительного ознакомления с книгой (статьей). Главная задача – обнаружить, есть ли  в книге необходимая информация. Для этого, обычно просматривается оглавление, аннотация, предисловие, заключение.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Выборочное чтение (ознакомительное, конспективное)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используется при вторичном чтении, если есть необходимость  более подробно уяснить какую-то определенную информацию. В этом случае мы обращаем внимание только на те разделы книги (текста), которые нам необходимы.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Углубленное чтение (изучающее, аналитическое, критическое)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 самый серьезный вид чтения, его главная задача – понять и запомнить прочитанное. При этом следует обращать  внимание на детали, анализ информации,  оценка информации, критическое осмысление и оценка прочитанного.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3832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67637-2639-694D-EE47-396070064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Технологии работы с научной литературой</a:t>
            </a:r>
            <a:br>
              <a:rPr lang="ru-K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F58E5-AA53-F0E2-6488-20B83C87C8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1). Этапы работы с литературой в процессе научного исследования. Составление библиографии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Различные виды работ с литературными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источниками,проводимые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рамках научного исследования, образуют строгую последовательность этапов, которая подчиняется логическим правилам сбора и обработки информации.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350"/>
              <a:buFont typeface="Symbol" panose="05050102010706020507" pitchFamily="18" charset="2"/>
              <a:buChar char="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Первый этап работы с научной литературой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– составление библиографии</a:t>
            </a:r>
            <a:endParaRPr lang="ru-KZ" sz="18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SzPts val="1400"/>
              <a:buFont typeface="Wingdings" panose="05000000000000000000" pitchFamily="2" charset="2"/>
              <a:buChar char=""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Библиография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– это перечень различных информационных документов с указанием следующих данных: фамилия и инициалы автора, название источника, место издания, издательство, год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издания,объем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источника в страницах.</a:t>
            </a:r>
            <a:endParaRPr lang="ru-KZ" sz="18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546501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62AFA-7AB5-3FFD-3E80-0F3F3668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Таблица 1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Примеры оформления библиографического описания литературных источников согласно с требованиями АРА</a:t>
            </a:r>
            <a:br>
              <a:rPr lang="ru-KZ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ru-KZ" sz="20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9811711-91A9-97E2-9D88-AA6C8AE96B9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648" y="1600200"/>
            <a:ext cx="8153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59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FC946-EF4C-7936-7A37-9889CD18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Таблица 1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Примеры оформления библиографического описания литературных источников согласно с требованиями АРА</a:t>
            </a:r>
            <a:endParaRPr lang="ru-KZ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6EB4B0-07F8-2DCD-8B51-E1121D6155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60CE3C-041D-3DFC-33F8-A387FCDB1D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357102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78322" imgH="2055723" progId="Word.Document.12">
                  <p:embed/>
                </p:oleObj>
              </mc:Choice>
              <mc:Fallback>
                <p:oleObj name="Document" r:id="rId2" imgW="6078322" imgH="20557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2648" y="1600200"/>
                        <a:ext cx="81534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451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2ADAF-A0F4-672C-36B4-0D5D0DD4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Журнальные статьи</a:t>
            </a:r>
            <a:endParaRPr lang="ru-KZ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1103E-BECB-57BA-A87D-6C94FE800A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A481DE-5E39-3C5C-7F6E-503B4091EA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24378"/>
              </p:ext>
            </p:extLst>
          </p:nvPr>
        </p:nvGraphicFramePr>
        <p:xfrm>
          <a:off x="467544" y="1477963"/>
          <a:ext cx="8298504" cy="461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78322" imgH="3901376" progId="Word.Document.12">
                  <p:embed/>
                </p:oleObj>
              </mc:Choice>
              <mc:Fallback>
                <p:oleObj name="Document" r:id="rId2" imgW="6078322" imgH="39013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4" y="1477963"/>
                        <a:ext cx="8298504" cy="461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471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E21C4-FE76-23D3-B248-BA0173B2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Журнальные статьи</a:t>
            </a: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66D6B7-0152-7C2F-D3AA-0B62F633994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4B62DFA-24E6-436F-BC2F-14ED772376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862641"/>
              </p:ext>
            </p:extLst>
          </p:nvPr>
        </p:nvGraphicFramePr>
        <p:xfrm>
          <a:off x="612648" y="1219200"/>
          <a:ext cx="8153400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78322" imgH="5393799" progId="Word.Document.12">
                  <p:embed/>
                </p:oleObj>
              </mc:Choice>
              <mc:Fallback>
                <p:oleObj name="Document" r:id="rId2" imgW="6078322" imgH="53937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2648" y="1219200"/>
                        <a:ext cx="8153400" cy="4906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5565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AFD66-1C1C-AD9A-72D8-23B4742F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</a:t>
            </a:r>
            <a:endParaRPr lang="ru-K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41A5C6-9ECF-4CCF-0419-FAB96151F2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B744A4C-623D-53A7-8496-2FA3282D2F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80222"/>
              </p:ext>
            </p:extLst>
          </p:nvPr>
        </p:nvGraphicFramePr>
        <p:xfrm>
          <a:off x="683568" y="1600200"/>
          <a:ext cx="8082480" cy="434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78322" imgH="2106801" progId="Word.Document.12">
                  <p:embed/>
                </p:oleObj>
              </mc:Choice>
              <mc:Fallback>
                <p:oleObj name="Document" r:id="rId2" imgW="6078322" imgH="21068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3568" y="1600200"/>
                        <a:ext cx="8082480" cy="4349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573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раскрыть сущность, особенности и значение освоения   методами работы с научной информацией</a:t>
            </a:r>
            <a:r>
              <a:rPr lang="kk-K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Методы работы с научной информацией: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поиска информации;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обработки полученной информации;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систематизации;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хранение научной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2). Основные виды записей при работе с научной литературой</a:t>
            </a:r>
            <a:br>
              <a:rPr lang="ru-KZ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SzPts val="1400"/>
              <a:buFont typeface="Wingdings" panose="05000000000000000000" pitchFamily="2" charset="2"/>
              <a:buChar char=""/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Аннотация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– </a:t>
            </a:r>
            <a:r>
              <a:rPr lang="ru-RU" sz="2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краткая характеристика документасточкизрениясодержания,назначения,формыидругихособенностей. В аннотации отмечается цель, задача, теоретическая и практическая ценность документа, а также его целевая аудитория.</a:t>
            </a:r>
            <a:endParaRPr lang="ru-KZ" sz="20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Wingdings" panose="05000000000000000000" pitchFamily="2" charset="2"/>
              <a:buChar char=""/>
            </a:pP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Выписки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.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толковом словаре говорится: «Выписать — значит списать какое-нибудь нужное, важное место из книги, журнала, сделать выборки» (от слова «выбрать»). Вся сложность выписывания заключается как раз в умении найти и выбрать нужное из одного или нескольких текстов. Выписки особенно удобны, когда требуется собрать материал из разных источников. </a:t>
            </a:r>
            <a:endParaRPr lang="ru-KZ" sz="20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Методы фиксации полученной информации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становится ресурсом, если она может распределяться во времени и пространстве, использоваться для решения определенного круга задач. Информация становится ресурсом с момента фиксации ее на носителе (бумажном, электронном).</a:t>
            </a:r>
            <a:endParaRPr lang="ru-KZ" sz="7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Первичная фиксация информации может быть сделана следующим образом: подчеркивания в книге, пометки на полях. Для пометок на полях можно воспользоваться такой системой обозначений:</a:t>
            </a:r>
            <a:endParaRPr lang="ru-KZ" sz="7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– очень важно;</a:t>
            </a:r>
            <a:endParaRPr lang="ru-KZ" sz="7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– вызывает сомнение, не понятно;</a:t>
            </a:r>
            <a:endParaRPr lang="ru-KZ" sz="7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en-US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основное, обратить внимание;</a:t>
            </a:r>
            <a:endParaRPr lang="ru-KZ" sz="7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- вывод, резюме, итог;</a:t>
            </a:r>
            <a:endParaRPr lang="ru-KZ" sz="7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7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– выписать  и др.</a:t>
            </a:r>
            <a:endParaRPr lang="ru-KZ" sz="7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0F703-21F9-6008-DD7B-59A955CF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Фиксировать информацию можно и в виде записей: планов, тезисов, конспектов.</a:t>
            </a:r>
            <a:br>
              <a:rPr lang="ru-KZ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70D90-A21C-478C-414E-FA018186E3D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План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– это краткая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пpогpамма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какого-нибудь изложения; совокупность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кpатко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сфоpмулиpованных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мыслей-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заголовковв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сжатом виде представляет смысловую структуру текста. План - это «скелет» текста, он компактно отражает последовательность изложения материала. План как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видзаписи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обычно значительно более подробно передает содержание частей текста, чем оглавление книги или подзаголовки статей. Записи в виде плана чрезвычайно важна для восстановления в памяти содержания прочитанного. Достоинства плана заключаются в том, что это самая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кpаткая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запись,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котоpая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отpажает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последовательность изложения и обобщает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пpочитанное;восстанавливает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в памяти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содеpжание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источника; заменяет конспекты и тезисы; помогает составлению записей и т.п.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План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может быть простым, когда фиксируются основные мысли в пунктах плана, и сложным, с детализацией каждого пункта подпунктами.</a:t>
            </a:r>
            <a:endParaRPr lang="ru-KZ" sz="18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08787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24C38-634B-9A9E-2A3F-8E0F0AA7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Тезисы</a:t>
            </a:r>
            <a:endParaRPr lang="ru-KZ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8A9E64-8ED7-AD8F-B852-E04DBB7F9A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SzPts val="1400"/>
              <a:buFont typeface="Wingdings" panose="05000000000000000000" pitchFamily="2" charset="2"/>
              <a:buChar char=""/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Тезисы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– это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положения,кратко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излагающие какую-либо идею или одну из основных мыслей, положений книги. Они могут быть выражены в форме утверждения или отрицания. Тезисы дают возможность раскрыть содержание, ориентируют на то, что нужно запомнить или сказать.</a:t>
            </a:r>
            <a:endParaRPr lang="ru-KZ" sz="18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 indent="450215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Последовательность действий 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пpи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составлении тезисов: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 каждом абзаце текста выделите ключевые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пpедложения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несущие смысловую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нагpузку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2.Опиpаясь 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авыделенные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пpедложения,сфоpмулиpуйте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основную идею абзаца распространенным предложением.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Склассифициpуйте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основные идеи 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кpатко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сфоpмулиpуйтет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о, что они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пеpедают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Подобpав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каждому тезису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аpгументы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(факты, цитаты и т.п.) и изложив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их,вы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получите текст вашего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выступления,ответнапредложенную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семинара тему.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84274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26F9A-50A6-BD34-7C45-DA59E6DC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C8030C-49D5-CBF2-AEB5-AD0F41740A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Конспект –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кpаткое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последовательное изложение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содеpжания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статьи,книги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лекции.Его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основу составляют план, тезисы, выписки, цитаты. Конспект в отличие от тезисов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воспpоизводит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не только мысли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оpигинала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но и связь между ними, в конспекте отражается не только то, о чем говорится в работе, но и что утверждается, и как доказывается.</a:t>
            </a:r>
            <a:endParaRPr lang="ru-KZ" sz="18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Цитата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– точная буквальная  выдержка из какого-либо текста.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 </a:t>
            </a:r>
            <a:endParaRPr lang="ru-KZ" sz="18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89182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Научный обзор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SzPts val="1400"/>
              <a:buFont typeface="Wingdings" panose="05000000000000000000" pitchFamily="2" charset="2"/>
              <a:buChar char=""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Научный обзор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– это текст, содержащий синтезированную информацию сводного характера по какому-либо вопросу или ряду вопросов, извлеченную из некоторого множества специально отобран-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ных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для этой цели первичных документов.</a:t>
            </a:r>
            <a:endParaRPr lang="ru-KZ" sz="18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задачами обзора литературных источников являются: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9086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составление библиографии аннотированного указателя литературных источников, соответствующих теме исследования;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89662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2)ознакомление с материалами по теме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исследования,ихклассификация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отбор наиболее ценных материалов;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92392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3)выявление наиболее интересных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инедостаточно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освещенных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направлений,которые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могли бы стать темой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правила работы с научными источниками: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1143000" lvl="2" indent="-228600" algn="just">
              <a:lnSpc>
                <a:spcPct val="115000"/>
              </a:lnSpc>
              <a:spcAft>
                <a:spcPts val="1000"/>
              </a:spcAft>
              <a:buSzPts val="1400"/>
              <a:buFont typeface="Wingdings" panose="05000000000000000000" pitchFamily="2" charset="2"/>
              <a:buChar char=""/>
              <a:tabLst>
                <a:tab pos="90297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Работу с литературными источниками по теме научного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иссле-дования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следует начинать с составления библиографии.</a:t>
            </a:r>
            <a:endParaRPr lang="ru-KZ" sz="26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1000"/>
              </a:spcAft>
              <a:buSzPts val="1400"/>
              <a:buFont typeface="Wingdings" panose="05000000000000000000" pitchFamily="2" charset="2"/>
              <a:buChar char=""/>
              <a:tabLst>
                <a:tab pos="90297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 изучении научной литературы важно соблюдать определен-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ный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порядок ознакомления с различными источниками. Читать следует по принципу «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отпростого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к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сложному,от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общего– к конкретному».</a:t>
            </a:r>
            <a:endParaRPr lang="ru-KZ" sz="26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1000"/>
              </a:spcAft>
              <a:buSzPts val="1400"/>
              <a:buFont typeface="Wingdings" panose="05000000000000000000" pitchFamily="2" charset="2"/>
              <a:buChar char=""/>
              <a:tabLst>
                <a:tab pos="90297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Для того чтобы правильно понять содержание научной статьи, нужно уметь ее структурировать, то есть находить в тексте статьи описания ключевых элементов соответствующего научного исследования в их логической взаимосвязи.</a:t>
            </a:r>
            <a:endParaRPr lang="ru-KZ" sz="26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1000"/>
              </a:spcAft>
              <a:buSzPts val="1400"/>
              <a:buFont typeface="Wingdings" panose="05000000000000000000" pitchFamily="2" charset="2"/>
              <a:buChar char=""/>
              <a:tabLst>
                <a:tab pos="90297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Неотъемлемым условием хорошей проработки изучаемого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ма-териала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является запись прочитанного. Для разных целей используют разные виды записей–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аннотацию,выписки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конспект,научныйобзор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.</a:t>
            </a:r>
            <a:endParaRPr lang="ru-KZ" sz="26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1000"/>
              </a:spcAft>
              <a:buSzPts val="1400"/>
              <a:buFont typeface="Wingdings" panose="05000000000000000000" pitchFamily="2" charset="2"/>
              <a:buChar char=""/>
              <a:tabLst>
                <a:tab pos="902970" algn="l"/>
              </a:tabLst>
            </a:pP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Научный обзор содержит синтезированную оценку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рассматрива-емого</a:t>
            </a:r>
            <a:r>
              <a:rPr lang="ru-RU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вопроса, сформированную на основе анализа некоторого множества документов.</a:t>
            </a:r>
            <a:endParaRPr lang="ru-KZ" sz="26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Вопросы для контроля: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Раскройте сущность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методов поиска информации.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2.Опишитеособенностиметодов обработки полученной информации.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Обоснуйте значимость методов систематизация и хранение научной информации.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Раскройте требования к  культуре  чтения  научной  литературы.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Перечислите основные этапы работы с литературными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источни-ками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рамках научного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6.Перечислите и охарактеризуйте основные виды записей,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необ-ходимые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работе с научной литературой.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7.Обоснуйте необходимость составления библиографии литературных источников по теме  проводимого научного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  <a:tabLst>
                <a:tab pos="1123315" algn="l"/>
                <a:tab pos="112395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Охарактеризуйте обязательные структурные элементы научного обзора.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  <a:tabLst>
                <a:tab pos="1123315" algn="l"/>
                <a:tab pos="1123950" algn="l"/>
              </a:tabLst>
            </a:pP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Перечислите основные правила оформления цитат.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1.Загвязинский В.И.,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Атаханов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5.Ахметова  Г. К.,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Пфейфер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Н.Э.,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Бурдина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Е.И. Азбука для начинающего исследователя: метод.   пособие. – Павлодар: РИО ПГУ им.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С.Торайгырова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2003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 Волков Б.С., Волкова Н.В. Методы исследований в психологии: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учебно-практ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пособие. – 3-е изд.,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Виды  методов  работы с научной информации;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Культура чтения  научной  литературы;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работы с научной литературой.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Виды методов работы с научной информации</a:t>
            </a:r>
            <a:br>
              <a:rPr lang="ru-K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Научная информация отображает адекватно современному состоянию науки объективные закономерности природы, общества и мышления.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методам работы с научной информацией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относятся методы поиска информации; методы обработки полученной информации;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систематизация и хранение научной информации.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1). Методы поиска научной информации.</a:t>
            </a:r>
            <a:br>
              <a:rPr lang="ru-KZ" sz="3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Научная информация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представлена в научной литературе. Б. Г. Тяпкин предлагает следующее определение научной литературы: «совокупность произведений письменности и печати, которые создаются в результате научных исследований или теоретических обобщений и распространяются в целях информирования специалистов о последних достижениях науки, ходе и результатах исследований».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br>
              <a:rPr lang="ru-RU" sz="2200" dirty="0"/>
            </a:br>
            <a:r>
              <a:rPr lang="ru-RU" sz="31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  характеристика основных научных текстов:</a:t>
            </a:r>
            <a:br>
              <a:rPr lang="ru-KZ" sz="3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Монография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научный труд одного или нескольких придерживающихся единой точки зрения авторов, в котором с наибольшей полнотой исследуется определённая проблема или тема. В монографии обобщается и анализируется литература по данному вопросу, выдвигаются новые гипотезы и решения, способствующие развитию науки. Монография обычно сопровождается обширными библиографическими списками, примечаниями, от которых можно оттолкнуться при составлении списка литературы по проблеме исследования.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i="1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Учебное пособие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учебная книга, предназначенная для расширения, углубления, лучшего усвоения знаний, предусмотренных учебной программой и изложенных в учебниках; дополняет или заменяет (частично или полностью) учебник.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Брошюра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непериодическое печатное произведение небольшого объёма (в международной практике не менее 5 и не более 48 страниц); неболь­шого объема, как правило, научно-популярного характера.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Сборник научных трудов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сборник, содержащий исследовательские материалы научных учреждений, учебных заведений или обществ.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научное произведение небольшого размера, в котором проблема рассматривается с обо­снованием ее актуальности, теоретического и прикладного значения, с описанием методики и результатов прове­денного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Тезисы доклада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краткое изложение содержания научного сообщения.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EB834-96D6-0B71-2D69-D34B4EAA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2BC1E-1DA5-A868-76DE-8AE3DF1E843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Библиотечный каталог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совокупность расположенных по определенным правилам библиографических записей на документы, раскрывающая состав и содержание фонда библиотеки или информационного центра.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 следующие виды каталогов: алфавитные, пред­метные, систематические, каталоги новых поступлений.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алфавитному каталогу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обращаются в том случае, если знают название необходимого источника и фамилию его автора.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Предметный каталог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библиотечный каталог, в котором библиографические записи располагаются в алфавитном порядке предметных рубрик.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систематическом каталоге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названия книг сгруппированы по рубрикам и подрубрикам, однако сами рубрики, в отличие от предметного каталога, расположены не по алфавиту, а по системе дисциплины.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представляет собой последовательность библиографических описаний источников, которые исследователь использовал в своей работе.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6843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79DB6-B86F-0898-4883-4F950BB0B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правила составления библиографического описания.</a:t>
            </a:r>
            <a:br>
              <a:rPr lang="ru-KZ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7BB94C-0F59-B00B-BD0E-A1C8AF42FC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Библиографическое описание книги одного автора: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А.С. </a:t>
            </a:r>
            <a:r>
              <a:rPr lang="ru-RU" sz="25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Социализация молодежи и современные молодежные субкультуры</a:t>
            </a:r>
            <a:r>
              <a:rPr lang="ru-RU" sz="25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5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Алматы: </a:t>
            </a:r>
            <a:r>
              <a:rPr lang="ru-RU" sz="25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КазНУ</a:t>
            </a:r>
            <a:r>
              <a:rPr lang="ru-RU" sz="25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им. аль-Фараби, Изд-во «</a:t>
            </a:r>
            <a:r>
              <a:rPr lang="ru-RU" sz="25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5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университеті</a:t>
            </a:r>
            <a:r>
              <a:rPr lang="ru-RU" sz="25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2018 – 170 С.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книги двух и более авторов: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"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5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А.С., </a:t>
            </a:r>
            <a:r>
              <a:rPr lang="ru-RU" sz="25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Ермекова</a:t>
            </a:r>
            <a:r>
              <a:rPr lang="ru-RU" sz="25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Ж.К. Инновационные образовательные технологии в высшей школе  -</a:t>
            </a:r>
            <a:r>
              <a:rPr lang="ru-RU" sz="2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Астана:ЕНУ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им. </a:t>
            </a:r>
            <a:r>
              <a:rPr lang="ru-RU" sz="2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Л.Гумилева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2016.-189с.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журнальной или газетной статьи: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kk-KZ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Магауова А.С., Кертаева К.М. Адам санасы рухани жаңғыртуға қатысты Абайдың ақылы-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Научный журнал  «Вестник Университета </a:t>
            </a:r>
            <a:r>
              <a:rPr lang="ru-RU" sz="2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Торайгырова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Педагогическая серия».- №1(2021).- г. Павлодар ПГУ- 274 с. – С. 237-246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сборника научных трудов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 развития науки в современном мире /</a:t>
            </a:r>
            <a:r>
              <a:rPr lang="ru-RU" sz="2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Сб.научн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тр.– Уфа: Изд. НИЦ Вестник науки, 2020 – 379 с. 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автореферата диссертации: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571500" algn="l"/>
                <a:tab pos="685800" algn="l"/>
              </a:tabLst>
            </a:pPr>
            <a:r>
              <a:rPr lang="ru-RU" sz="25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Мамедов Т.А. Взаимосвязь учебной, научной и общественной деятельности студентов в системе высшего педагогического образования: </a:t>
            </a:r>
            <a:r>
              <a:rPr lang="ru-RU" sz="25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sz="25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5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канд.пед.наук</a:t>
            </a:r>
            <a:r>
              <a:rPr lang="ru-RU" sz="25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13.00.01. - </a:t>
            </a:r>
            <a:r>
              <a:rPr lang="ru-RU" sz="25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Баку:БГУ</a:t>
            </a:r>
            <a:r>
              <a:rPr lang="ru-RU" sz="25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1989. - 21 с.</a:t>
            </a:r>
            <a:endParaRPr lang="ru-KZ" sz="2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35388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3260</TotalTime>
  <Words>2309</Words>
  <Application>Microsoft Office PowerPoint</Application>
  <PresentationFormat>Экран (4:3)</PresentationFormat>
  <Paragraphs>130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Tw Cen MT</vt:lpstr>
      <vt:lpstr>Wingdings</vt:lpstr>
      <vt:lpstr>Wingdings 2</vt:lpstr>
      <vt:lpstr>Обычная</vt:lpstr>
      <vt:lpstr>Документ Microsoft Word</vt:lpstr>
      <vt:lpstr>Казахский национальный  университет им. Аль-Фараби </vt:lpstr>
      <vt:lpstr>Цель лекции</vt:lpstr>
      <vt:lpstr>План лекции:</vt:lpstr>
      <vt:lpstr>1. Виды методов работы с научной информации </vt:lpstr>
      <vt:lpstr>  1). Методы поиска научной информации.  </vt:lpstr>
      <vt:lpstr>   Краткая  характеристика основных научных текстов:  </vt:lpstr>
      <vt:lpstr>  </vt:lpstr>
      <vt:lpstr>Презентация PowerPoint</vt:lpstr>
      <vt:lpstr>Основные правила составления библиографического описания. </vt:lpstr>
      <vt:lpstr>Способы  построения библиографического списка</vt:lpstr>
      <vt:lpstr> 2. Культура чтения  научной  литературы </vt:lpstr>
      <vt:lpstr>Различают следующие цели чтения: </vt:lpstr>
      <vt:lpstr>Виды чтения: </vt:lpstr>
      <vt:lpstr>3. Технологии работы с научной литературой </vt:lpstr>
      <vt:lpstr>Таблица 1. Примеры оформления библиографического описания литературных источников согласно с требованиями АРА </vt:lpstr>
      <vt:lpstr>Таблица 1. Примеры оформления библиографического описания литературных источников согласно с требованиями АРА</vt:lpstr>
      <vt:lpstr>Журнальные статьи</vt:lpstr>
      <vt:lpstr>Журнальные статьи</vt:lpstr>
      <vt:lpstr>Рецензия</vt:lpstr>
      <vt:lpstr>Методы работы с научной информацией:</vt:lpstr>
      <vt:lpstr>2). Основные виды записей при работе с научной литературой </vt:lpstr>
      <vt:lpstr>Методы фиксации полученной информации</vt:lpstr>
      <vt:lpstr>Фиксировать информацию можно и в виде записей: планов, тезисов, конспектов. </vt:lpstr>
      <vt:lpstr>Тезисы</vt:lpstr>
      <vt:lpstr>Презентация PowerPoint</vt:lpstr>
      <vt:lpstr>Научный обзор</vt:lpstr>
      <vt:lpstr> Общие правила работы с научными источниками: </vt:lpstr>
      <vt:lpstr> Вопросы для контроля: </vt:lpstr>
      <vt:lpstr> 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178</cp:revision>
  <dcterms:created xsi:type="dcterms:W3CDTF">2015-09-15T12:16:44Z</dcterms:created>
  <dcterms:modified xsi:type="dcterms:W3CDTF">2023-11-08T14:54:21Z</dcterms:modified>
</cp:coreProperties>
</file>